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70" r:id="rId10"/>
    <p:sldId id="260" r:id="rId11"/>
    <p:sldId id="271" r:id="rId12"/>
    <p:sldId id="273" r:id="rId13"/>
    <p:sldId id="274" r:id="rId14"/>
    <p:sldId id="275" r:id="rId15"/>
    <p:sldId id="276" r:id="rId16"/>
    <p:sldId id="297" r:id="rId17"/>
    <p:sldId id="299" r:id="rId18"/>
    <p:sldId id="298" r:id="rId19"/>
    <p:sldId id="300" r:id="rId20"/>
    <p:sldId id="279" r:id="rId21"/>
    <p:sldId id="280" r:id="rId22"/>
    <p:sldId id="281" r:id="rId23"/>
    <p:sldId id="282" r:id="rId24"/>
    <p:sldId id="283" r:id="rId25"/>
    <p:sldId id="284" r:id="rId26"/>
    <p:sldId id="301" r:id="rId27"/>
    <p:sldId id="302" r:id="rId28"/>
    <p:sldId id="285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269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EAB2C-4075-4671-AE9B-2607F7DDE2E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9874D-1605-43BF-9232-3A3090792A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1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0373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882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8949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4437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46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571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08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71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0380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7266EC-8590-4377-B7A7-F6AC6E6D9319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25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3EFB25-C69C-4899-8C54-7412D5B138B3}" type="slidenum">
              <a:rPr lang="en-CA" smtClean="0"/>
              <a:pPr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7047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9E6D0C-4410-48C9-A62A-8024E6B1DFE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153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A5A6F-1D9E-44CF-81B4-9D4102BAF5E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128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268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27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992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416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49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20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83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706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04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1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87108-B01E-4D44-9413-38A57C4E9769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4964D-7F33-488C-AE00-3825749E2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159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eanvideosearch.com/media/action/yt/watch?v=BwYj69LAQOI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many different graphs that people can use when collecting Data. </a:t>
            </a:r>
          </a:p>
          <a:p>
            <a:r>
              <a:rPr lang="en-US" dirty="0" smtClean="0"/>
              <a:t>Line graphs, Scatter plots, Histograms,  Box plots, bar graphs and pie charts.</a:t>
            </a:r>
          </a:p>
          <a:p>
            <a:r>
              <a:rPr lang="en-US" dirty="0" smtClean="0"/>
              <a:t>Some work better to represent data that we collect better than others.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5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92162"/>
          </a:xfrm>
        </p:spPr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Beware the Danger of Averages!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990600"/>
            <a:ext cx="4572000" cy="548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Three statisticians went duck hunting. As a duck flew by, the first statistician shot at it, but was 10m too high. The second </a:t>
            </a:r>
            <a:r>
              <a:rPr lang="en-US" dirty="0"/>
              <a:t>statistician shot at it, </a:t>
            </a:r>
            <a:r>
              <a:rPr lang="en-US" dirty="0" smtClean="0"/>
              <a:t>too, but was 10m </a:t>
            </a:r>
            <a:r>
              <a:rPr lang="en-US" dirty="0"/>
              <a:t>too </a:t>
            </a:r>
            <a:r>
              <a:rPr lang="en-US" dirty="0" smtClean="0"/>
              <a:t>low. The third statistician exclaimed, “We got it!”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8194" name="Picture 2" descr="http://www.search-best-cartoon.com/cartoon-ducks/flying-cartoon-du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45" y="1143000"/>
            <a:ext cx="380114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2996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371"/>
            <a:ext cx="8229600" cy="52822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90500" y="762000"/>
            <a:ext cx="8763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Statistical analysis is used to collect a sample size of data which can infer what is occurring in the general population</a:t>
            </a:r>
          </a:p>
          <a:p>
            <a:pPr lvl="1"/>
            <a:r>
              <a:rPr lang="en-US" dirty="0" smtClean="0"/>
              <a:t>More practical for most biological studies</a:t>
            </a:r>
          </a:p>
          <a:p>
            <a:r>
              <a:rPr lang="en-US" dirty="0" smtClean="0"/>
              <a:t>Typical data will show a normal distribution          (bell shaped curve)</a:t>
            </a:r>
          </a:p>
          <a:p>
            <a:pPr lvl="1"/>
            <a:r>
              <a:rPr lang="en-US" dirty="0" smtClean="0"/>
              <a:t>Range of data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/>
              <a:t>Two important considerations</a:t>
            </a:r>
          </a:p>
          <a:p>
            <a:pPr lvl="1"/>
            <a:r>
              <a:rPr lang="en-US" dirty="0"/>
              <a:t>How much variation do I expect in my data?</a:t>
            </a:r>
          </a:p>
          <a:p>
            <a:pPr lvl="1"/>
            <a:r>
              <a:rPr lang="en-US" dirty="0"/>
              <a:t>What would be the appropriate sample size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31746" name="Picture 2" descr="http://www.algebralab.org/img/49ab8f77-f675-423a-b8af-d46874987ab3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276600"/>
            <a:ext cx="2907323" cy="18288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185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Measures of Central Tendencies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95400"/>
            <a:ext cx="86868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Mean</a:t>
            </a:r>
          </a:p>
          <a:p>
            <a:pPr lvl="1"/>
            <a:r>
              <a:rPr lang="en-US" dirty="0" smtClean="0"/>
              <a:t>Average of data set</a:t>
            </a:r>
          </a:p>
          <a:p>
            <a:r>
              <a:rPr lang="en-US" dirty="0" smtClean="0"/>
              <a:t>Median</a:t>
            </a:r>
          </a:p>
          <a:p>
            <a:pPr lvl="1"/>
            <a:r>
              <a:rPr lang="en-US" dirty="0" smtClean="0"/>
              <a:t>Middle value of data set</a:t>
            </a:r>
          </a:p>
          <a:p>
            <a:pPr lvl="1"/>
            <a:r>
              <a:rPr lang="en-US" dirty="0" smtClean="0"/>
              <a:t>Not sensitive to outlying data</a:t>
            </a:r>
          </a:p>
          <a:p>
            <a:r>
              <a:rPr lang="en-US" dirty="0" smtClean="0"/>
              <a:t>Mode</a:t>
            </a:r>
          </a:p>
          <a:p>
            <a:pPr lvl="1"/>
            <a:r>
              <a:rPr lang="en-US" dirty="0" smtClean="0"/>
              <a:t>Most common value of data set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standard deviation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describes </a:t>
            </a:r>
            <a:r>
              <a:rPr lang="en-US" dirty="0"/>
              <a:t>the variability in the </a:t>
            </a:r>
            <a:r>
              <a:rPr lang="en-US" dirty="0" smtClean="0"/>
              <a:t>data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standard </a:t>
            </a:r>
            <a:r>
              <a:rPr lang="en-US" dirty="0">
                <a:solidFill>
                  <a:srgbClr val="FF0000"/>
                </a:solidFill>
              </a:rPr>
              <a:t>error of the </a:t>
            </a:r>
            <a:r>
              <a:rPr lang="en-US" dirty="0" smtClean="0">
                <a:solidFill>
                  <a:srgbClr val="FF0000"/>
                </a:solidFill>
              </a:rPr>
              <a:t>mean</a:t>
            </a:r>
            <a:endParaRPr lang="en-US" dirty="0" smtClean="0"/>
          </a:p>
          <a:p>
            <a:pPr lvl="1"/>
            <a:r>
              <a:rPr lang="en-US" dirty="0" smtClean="0"/>
              <a:t>determines </a:t>
            </a:r>
            <a:r>
              <a:rPr lang="en-US" dirty="0"/>
              <a:t>your confidence in the sample mean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5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Average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/>
          </a:bodyPr>
          <a:lstStyle/>
          <a:p>
            <a:r>
              <a:rPr lang="en-US" dirty="0" smtClean="0"/>
              <a:t>Mean: average of the data set</a:t>
            </a:r>
          </a:p>
          <a:p>
            <a:pPr lvl="1"/>
            <a:r>
              <a:rPr lang="en-US" dirty="0" smtClean="0"/>
              <a:t>Steps:</a:t>
            </a:r>
          </a:p>
          <a:p>
            <a:pPr lvl="2"/>
            <a:r>
              <a:rPr lang="en-US" dirty="0" smtClean="0"/>
              <a:t>Add all the numbers and then divide by how many numbers you added together</a:t>
            </a:r>
          </a:p>
          <a:p>
            <a:pPr lvl="2" algn="ctr">
              <a:buNone/>
            </a:pPr>
            <a:endParaRPr lang="en-US" dirty="0" smtClean="0"/>
          </a:p>
          <a:p>
            <a:pPr lvl="2" algn="ctr">
              <a:buNone/>
            </a:pPr>
            <a:endParaRPr lang="en-US" b="1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1066800" y="3339152"/>
            <a:ext cx="1981200" cy="990600"/>
            <a:chOff x="609600" y="3380096"/>
            <a:chExt cx="1981200" cy="990600"/>
          </a:xfrm>
        </p:grpSpPr>
        <p:sp>
          <p:nvSpPr>
            <p:cNvPr id="9" name="Rectangle 8"/>
            <p:cNvSpPr/>
            <p:nvPr/>
          </p:nvSpPr>
          <p:spPr>
            <a:xfrm>
              <a:off x="609600" y="3380096"/>
              <a:ext cx="1981200" cy="990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964" name="Picture 4" descr="Sample Mean Formula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5800" y="3429000"/>
              <a:ext cx="1844037" cy="914400"/>
            </a:xfrm>
            <a:prstGeom prst="rect">
              <a:avLst/>
            </a:prstGeom>
            <a:noFill/>
          </p:spPr>
        </p:pic>
      </p:grpSp>
      <p:pic>
        <p:nvPicPr>
          <p:cNvPr id="40968" name="Picture 8" descr="http://www.nursingplanet.com/biostatistics/mean_formul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14800" y="3429000"/>
            <a:ext cx="3966687" cy="838200"/>
          </a:xfrm>
          <a:prstGeom prst="rect">
            <a:avLst/>
          </a:prstGeom>
          <a:noFill/>
        </p:spPr>
      </p:pic>
      <p:sp>
        <p:nvSpPr>
          <p:cNvPr id="10" name="Equal 9"/>
          <p:cNvSpPr/>
          <p:nvPr/>
        </p:nvSpPr>
        <p:spPr>
          <a:xfrm>
            <a:off x="3429000" y="3657600"/>
            <a:ext cx="381000" cy="3810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4648200"/>
            <a:ext cx="4572000" cy="163121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000" dirty="0" smtClean="0"/>
              <a:t>Example:   3, 4, 5, 6, 7 </a:t>
            </a:r>
          </a:p>
          <a:p>
            <a:endParaRPr lang="en-US" sz="2000" dirty="0" smtClean="0"/>
          </a:p>
          <a:p>
            <a:pPr algn="ctr"/>
            <a:r>
              <a:rPr lang="en-US" sz="2000" dirty="0" smtClean="0"/>
              <a:t>3+4+5+6+7= 25 </a:t>
            </a:r>
          </a:p>
          <a:p>
            <a:pPr algn="ctr"/>
            <a:r>
              <a:rPr lang="en-US" sz="2000" dirty="0" smtClean="0"/>
              <a:t>25 divided by 5 = 5 </a:t>
            </a:r>
          </a:p>
          <a:p>
            <a:pPr algn="ctr"/>
            <a:r>
              <a:rPr lang="en-US" sz="2000" dirty="0" smtClean="0"/>
              <a:t>The mean is 5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7741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Average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Median: the middle number in a range of data points</a:t>
            </a:r>
          </a:p>
          <a:p>
            <a:pPr lvl="1"/>
            <a:r>
              <a:rPr lang="en-US" dirty="0" smtClean="0"/>
              <a:t>Steps:</a:t>
            </a:r>
          </a:p>
          <a:p>
            <a:pPr lvl="2"/>
            <a:r>
              <a:rPr lang="en-US" dirty="0" smtClean="0"/>
              <a:t>Arrange data points in numerical order.  The middle number is the median</a:t>
            </a:r>
          </a:p>
          <a:p>
            <a:pPr lvl="2"/>
            <a:r>
              <a:rPr lang="en-US" dirty="0" smtClean="0"/>
              <a:t>If there is an even number of data points, average the two middle numbers</a:t>
            </a:r>
          </a:p>
          <a:p>
            <a:r>
              <a:rPr lang="en-US" dirty="0" smtClean="0"/>
              <a:t>Mode: value that appears most often</a:t>
            </a:r>
          </a:p>
          <a:p>
            <a:pPr>
              <a:buNone/>
            </a:pPr>
            <a:endParaRPr lang="en-US" dirty="0" smtClean="0"/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Example: 1, 6, 4, 13, 9, 10, 6, 3, 19</a:t>
            </a:r>
          </a:p>
          <a:p>
            <a:pPr lvl="1">
              <a:spcBef>
                <a:spcPts val="0"/>
              </a:spcBef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 algn="ctr">
              <a:spcBef>
                <a:spcPts val="0"/>
              </a:spcBef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1, 3, 4, 6, 6, 9, 10, 13, 19</a:t>
            </a:r>
          </a:p>
          <a:p>
            <a:pPr lvl="1">
              <a:buNone/>
            </a:pP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Median = 6</a:t>
            </a:r>
          </a:p>
          <a:p>
            <a:pPr lvl="1"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Mode = 6</a:t>
            </a:r>
          </a:p>
          <a:p>
            <a:pPr lvl="2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13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Variability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52400" y="1417638"/>
            <a:ext cx="8839200" cy="505936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Standard Deviation</a:t>
            </a:r>
          </a:p>
          <a:p>
            <a:pPr lvl="1"/>
            <a:r>
              <a:rPr lang="en-US" dirty="0" smtClean="0"/>
              <a:t>It shows how much </a:t>
            </a:r>
            <a:r>
              <a:rPr lang="en-US" u="sng" dirty="0" smtClean="0"/>
              <a:t>variation</a:t>
            </a:r>
            <a:r>
              <a:rPr lang="en-US" dirty="0" smtClean="0"/>
              <a:t> there is from the "average" (mean)</a:t>
            </a:r>
          </a:p>
          <a:p>
            <a:pPr lvl="1"/>
            <a:endParaRPr lang="en-US" dirty="0" smtClean="0"/>
          </a:p>
          <a:p>
            <a:r>
              <a:rPr lang="en-CA" b="1" dirty="0">
                <a:solidFill>
                  <a:srgbClr val="7030A0"/>
                </a:solidFill>
              </a:rPr>
              <a:t>Lower standard deviation:</a:t>
            </a:r>
          </a:p>
          <a:p>
            <a:pPr lvl="1"/>
            <a:r>
              <a:rPr lang="en-CA" sz="2400" dirty="0">
                <a:solidFill>
                  <a:srgbClr val="7030A0"/>
                </a:solidFill>
              </a:rPr>
              <a:t>Data is </a:t>
            </a:r>
            <a:r>
              <a:rPr lang="en-CA" sz="2400" b="1" dirty="0">
                <a:solidFill>
                  <a:srgbClr val="7030A0"/>
                </a:solidFill>
              </a:rPr>
              <a:t>closer to the mean</a:t>
            </a:r>
          </a:p>
          <a:p>
            <a:pPr lvl="1"/>
            <a:r>
              <a:rPr lang="en-CA" sz="2400" dirty="0">
                <a:solidFill>
                  <a:srgbClr val="7030A0"/>
                </a:solidFill>
              </a:rPr>
              <a:t>Greater likelihood that the independent variable is causing the changes in the dependent variable</a:t>
            </a:r>
          </a:p>
          <a:p>
            <a:pPr lvl="1"/>
            <a:endParaRPr lang="en-CA" dirty="0"/>
          </a:p>
          <a:p>
            <a:pPr lvl="1"/>
            <a:endParaRPr lang="en-CA" dirty="0">
              <a:solidFill>
                <a:srgbClr val="00B0F0"/>
              </a:solidFill>
            </a:endParaRPr>
          </a:p>
          <a:p>
            <a:r>
              <a:rPr lang="en-CA" b="1" dirty="0">
                <a:solidFill>
                  <a:srgbClr val="00B0F0"/>
                </a:solidFill>
              </a:rPr>
              <a:t>Higher standard deviation:</a:t>
            </a:r>
          </a:p>
          <a:p>
            <a:pPr lvl="1"/>
            <a:r>
              <a:rPr lang="en-CA" sz="2400" dirty="0">
                <a:solidFill>
                  <a:srgbClr val="00B0F0"/>
                </a:solidFill>
              </a:rPr>
              <a:t>Data is more </a:t>
            </a:r>
            <a:r>
              <a:rPr lang="en-CA" sz="2400" b="1" dirty="0">
                <a:solidFill>
                  <a:srgbClr val="00B0F0"/>
                </a:solidFill>
              </a:rPr>
              <a:t>spread out from the mean</a:t>
            </a:r>
          </a:p>
          <a:p>
            <a:pPr lvl="1"/>
            <a:r>
              <a:rPr lang="en-CA" sz="2400" dirty="0">
                <a:solidFill>
                  <a:srgbClr val="00B0F0"/>
                </a:solidFill>
              </a:rPr>
              <a:t>More likely factors, other than the independent variable, are influencing the dependent </a:t>
            </a:r>
            <a:r>
              <a:rPr lang="en-CA" sz="2400" dirty="0" smtClean="0">
                <a:solidFill>
                  <a:srgbClr val="00B0F0"/>
                </a:solidFill>
              </a:rPr>
              <a:t>variable</a:t>
            </a:r>
            <a:endParaRPr lang="en-US" dirty="0" smtClean="0">
              <a:solidFill>
                <a:srgbClr val="00B0F0"/>
              </a:solidFill>
            </a:endParaRPr>
          </a:p>
          <a:p>
            <a:pPr lv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09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commons/thumb/8/8c/Standard_deviation_diagram.svg/350px-Standard_deviation_diagram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1214422"/>
            <a:ext cx="7572428" cy="3786214"/>
          </a:xfrm>
          <a:prstGeom prst="rect">
            <a:avLst/>
          </a:prstGeom>
          <a:noFill/>
        </p:spPr>
      </p:pic>
      <p:cxnSp>
        <p:nvCxnSpPr>
          <p:cNvPr id="6" name="Straight Connector 5"/>
          <p:cNvCxnSpPr/>
          <p:nvPr/>
        </p:nvCxnSpPr>
        <p:spPr>
          <a:xfrm>
            <a:off x="4000496" y="2714620"/>
            <a:ext cx="1714512" cy="1588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8992" y="3643314"/>
            <a:ext cx="2857520" cy="1588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5984" y="4357694"/>
            <a:ext cx="5214974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857752" y="1785926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FF00"/>
                </a:solidFill>
              </a:rPr>
              <a:t>68% of data fall within ±1s of mean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57752" y="3143248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C000"/>
                </a:solidFill>
              </a:rPr>
              <a:t>95% of data fall within ±2s of mean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4929198"/>
            <a:ext cx="4286248" cy="369332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b="1" dirty="0">
                <a:solidFill>
                  <a:srgbClr val="FF0000"/>
                </a:solidFill>
              </a:rPr>
              <a:t>99% of data fall within ±3s of mean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16200000" flipH="1">
            <a:off x="5679289" y="4536289"/>
            <a:ext cx="571504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7158" y="928670"/>
            <a:ext cx="264320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l-GR" b="1" dirty="0"/>
              <a:t>σ</a:t>
            </a:r>
            <a:r>
              <a:rPr lang="en-CA" b="1" dirty="0"/>
              <a:t> =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19894024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142984"/>
            <a:ext cx="7167821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14314" y="571480"/>
            <a:ext cx="535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b="1" dirty="0"/>
              <a:t>Actual data sets aren’t always so pretty...</a:t>
            </a:r>
          </a:p>
        </p:txBody>
      </p:sp>
    </p:spTree>
    <p:extLst>
      <p:ext uri="{BB962C8B-B14F-4D97-AF65-F5344CB8AC3E}">
        <p14:creationId xmlns:p14="http://schemas.microsoft.com/office/powerpoint/2010/main" val="4032851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714356"/>
            <a:ext cx="6429420" cy="512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85720" y="1500174"/>
            <a:ext cx="307183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/>
              <a:t>The magnitude of the standard deviation depends on the spread of the data set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7818" y="5572140"/>
            <a:ext cx="3429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Two data sets:  same mean; different standard deviation</a:t>
            </a:r>
          </a:p>
        </p:txBody>
      </p:sp>
    </p:spTree>
    <p:extLst>
      <p:ext uri="{BB962C8B-B14F-4D97-AF65-F5344CB8AC3E}">
        <p14:creationId xmlns:p14="http://schemas.microsoft.com/office/powerpoint/2010/main" val="16257197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76" y="1928802"/>
            <a:ext cx="5276824" cy="432511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CA" sz="2400" dirty="0"/>
              <a:t>Calculate the mean (x)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Determine the difference between each data point, and the mean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Square the </a:t>
            </a:r>
            <a:r>
              <a:rPr lang="en-CA" sz="2400" dirty="0" smtClean="0"/>
              <a:t>differences</a:t>
            </a:r>
            <a:endParaRPr lang="en-CA" sz="2400" dirty="0"/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Sum the squares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Divide by sample size (n) minus 1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Take the square root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876" y="1447800"/>
            <a:ext cx="3209924" cy="1447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Straight Connector 5"/>
          <p:cNvCxnSpPr/>
          <p:nvPr/>
        </p:nvCxnSpPr>
        <p:spPr>
          <a:xfrm>
            <a:off x="6934200" y="2057400"/>
            <a:ext cx="21431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1000" y="457200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b="1" dirty="0">
                <a:solidFill>
                  <a:schemeClr val="accent6">
                    <a:lumMod val="50000"/>
                  </a:schemeClr>
                </a:solidFill>
              </a:rPr>
              <a:t>Calculating standard deviation, s</a:t>
            </a:r>
          </a:p>
        </p:txBody>
      </p:sp>
    </p:spTree>
    <p:extLst>
      <p:ext uri="{BB962C8B-B14F-4D97-AF65-F5344CB8AC3E}">
        <p14:creationId xmlns:p14="http://schemas.microsoft.com/office/powerpoint/2010/main" val="3006886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3600" dirty="0" smtClean="0">
                <a:solidFill>
                  <a:srgbClr val="FF0000"/>
                </a:solidFill>
              </a:rPr>
              <a:t/>
            </a:r>
            <a:br>
              <a:rPr lang="en-US" sz="3600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Does </a:t>
            </a:r>
            <a:r>
              <a:rPr lang="en-US" sz="3600" b="1" dirty="0">
                <a:solidFill>
                  <a:srgbClr val="FF0000"/>
                </a:solidFill>
              </a:rPr>
              <a:t>it ask if there is a correlation?</a:t>
            </a:r>
            <a:br>
              <a:rPr lang="en-US" sz="3600" b="1" dirty="0">
                <a:solidFill>
                  <a:srgbClr val="FF0000"/>
                </a:solidFill>
              </a:rPr>
            </a:br>
            <a:r>
              <a:rPr lang="en-US" sz="3600" b="1" dirty="0">
                <a:solidFill>
                  <a:srgbClr val="FF0000"/>
                </a:solidFill>
              </a:rPr>
              <a:t>Are two numbers or factors </a:t>
            </a:r>
            <a:r>
              <a:rPr lang="en-US" sz="3600" b="1" dirty="0" smtClean="0">
                <a:solidFill>
                  <a:srgbClr val="FF0000"/>
                </a:solidFill>
              </a:rPr>
              <a:t>correlated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so then you can use a </a:t>
            </a:r>
            <a:r>
              <a:rPr lang="en-US" dirty="0" smtClean="0">
                <a:solidFill>
                  <a:srgbClr val="FF0000"/>
                </a:solidFill>
              </a:rPr>
              <a:t>Scatter plot </a:t>
            </a:r>
            <a:r>
              <a:rPr lang="en-US" dirty="0" smtClean="0"/>
              <a:t>or a</a:t>
            </a:r>
            <a:r>
              <a:rPr lang="en-US" dirty="0" smtClean="0">
                <a:solidFill>
                  <a:srgbClr val="FF0000"/>
                </a:solidFill>
              </a:rPr>
              <a:t> Line Graph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Height </a:t>
            </a:r>
            <a:r>
              <a:rPr lang="en-US" dirty="0" err="1" smtClean="0"/>
              <a:t>vs</a:t>
            </a:r>
            <a:r>
              <a:rPr lang="en-US" dirty="0" smtClean="0"/>
              <a:t> Shoe Size. </a:t>
            </a:r>
            <a:r>
              <a:rPr lang="en-US" u="sng" dirty="0" smtClean="0">
                <a:solidFill>
                  <a:srgbClr val="FF0000"/>
                </a:solidFill>
              </a:rPr>
              <a:t>Scatter plot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Something changing over time than use a </a:t>
            </a:r>
            <a:r>
              <a:rPr lang="en-US" u="sng" dirty="0" smtClean="0">
                <a:solidFill>
                  <a:srgbClr val="FF0000"/>
                </a:solidFill>
              </a:rPr>
              <a:t>Line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rgbClr val="FF0000"/>
                </a:solidFill>
              </a:rPr>
              <a:t>Graph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346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Grades from a quiz </a:t>
            </a:r>
          </a:p>
          <a:p>
            <a:pPr marL="0" indent="0">
              <a:buNone/>
            </a:pPr>
            <a:r>
              <a:rPr lang="en-US" dirty="0" smtClean="0"/>
              <a:t>96,  96, 93, 90, 88, 86, 86, 84, 80, 70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Step: </a:t>
            </a:r>
          </a:p>
          <a:p>
            <a:pPr>
              <a:buNone/>
            </a:pPr>
            <a:r>
              <a:rPr lang="en-US" dirty="0" smtClean="0"/>
              <a:t>find the mean (X)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419601" y="1752595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391400" y="209834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8382000" y="210630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9" name="Straight Connector 18"/>
          <p:cNvCxnSpPr/>
          <p:nvPr/>
        </p:nvCxnSpPr>
        <p:spPr>
          <a:xfrm>
            <a:off x="2667000" y="4114800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830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/>
              <a:t>2</a:t>
            </a:r>
            <a:r>
              <a:rPr lang="en-US" sz="2800" baseline="30000" dirty="0" smtClean="0"/>
              <a:t>nd</a:t>
            </a:r>
            <a:r>
              <a:rPr lang="en-US" sz="2800" dirty="0" smtClean="0"/>
              <a:t> Step:</a:t>
            </a:r>
          </a:p>
          <a:p>
            <a:pPr marL="0" indent="0">
              <a:buNone/>
            </a:pPr>
            <a:r>
              <a:rPr lang="en-US" sz="2800" dirty="0" smtClean="0"/>
              <a:t>determine the deviation from the mean for each grade then square it</a:t>
            </a:r>
          </a:p>
          <a:p>
            <a:pPr>
              <a:buNone/>
            </a:pPr>
            <a:endParaRPr lang="en-US" sz="2000" dirty="0" smtClean="0"/>
          </a:p>
          <a:p>
            <a:endParaRPr lang="en-US" sz="2400" b="1" dirty="0" smtClean="0"/>
          </a:p>
          <a:p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4419601" y="1752595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7391400" y="209834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382000" y="210630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23750" t="35000" r="62500" b="58000"/>
          <a:stretch>
            <a:fillRect/>
          </a:stretch>
        </p:blipFill>
        <p:spPr bwMode="auto">
          <a:xfrm>
            <a:off x="1261835" y="37338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6" name="Straight Connector 15"/>
          <p:cNvCxnSpPr/>
          <p:nvPr/>
        </p:nvCxnSpPr>
        <p:spPr>
          <a:xfrm>
            <a:off x="5181600" y="5763904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2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3: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Calculate degrees of freedom (n-1)</a:t>
            </a:r>
          </a:p>
          <a:p>
            <a:pPr marL="231775" indent="0">
              <a:buNone/>
            </a:pPr>
            <a:r>
              <a:rPr lang="en-US" dirty="0" smtClean="0"/>
              <a:t>where n = number of data values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</a:p>
          <a:p>
            <a:pPr marL="0" indent="0">
              <a:buNone/>
            </a:pPr>
            <a:r>
              <a:rPr lang="en-US" dirty="0" smtClean="0"/>
              <a:t>So, 10 – 1 = 9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b="1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2401" y="1524000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3124200" y="186974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14800" y="187770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8815" y="56388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16" name="Straight Connector 15"/>
          <p:cNvCxnSpPr/>
          <p:nvPr/>
        </p:nvCxnSpPr>
        <p:spPr>
          <a:xfrm>
            <a:off x="941696" y="5540992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08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Step 4: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Put it all together to calculate 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 = </a:t>
            </a:r>
            <a:r>
              <a:rPr lang="en-US" dirty="0">
                <a:sym typeface="MS Reference 2"/>
              </a:rPr>
              <a:t>√</a:t>
            </a:r>
            <a:r>
              <a:rPr lang="en-US" dirty="0" smtClean="0">
                <a:sym typeface="MS Reference 2"/>
              </a:rPr>
              <a:t>(546/9)</a:t>
            </a:r>
          </a:p>
          <a:p>
            <a:pPr marL="0" indent="0">
              <a:buNone/>
            </a:pPr>
            <a:r>
              <a:rPr lang="en-US" dirty="0" smtClean="0">
                <a:sym typeface="MS Reference 2"/>
              </a:rPr>
              <a:t>    = 7.79</a:t>
            </a:r>
          </a:p>
          <a:p>
            <a:pPr marL="0" indent="0">
              <a:buNone/>
            </a:pPr>
            <a:r>
              <a:rPr lang="en-US" dirty="0" smtClean="0">
                <a:sym typeface="MS Reference 2"/>
              </a:rPr>
              <a:t>    = 8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buNone/>
            </a:pPr>
            <a:endParaRPr lang="en-US" sz="2000" b="1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sz="2000" b="1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52401" y="1524000"/>
          <a:ext cx="4419599" cy="425956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124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57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4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44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 Number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Measured Value 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</a:t>
                      </a:r>
                      <a:r>
                        <a:rPr kumimoji="0" lang="en-US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X</a:t>
                      </a:r>
                      <a:r>
                        <a:rPr lang="en-US" sz="1800" b="1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(x - X)</a:t>
                      </a:r>
                      <a:r>
                        <a:rPr lang="en-US" sz="1800" b="1" u="none" strike="noStrike" baseline="30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-17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289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20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868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43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Mean, X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</a:t>
                      </a:r>
                      <a:r>
                        <a:rPr lang="en-US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Dev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12" name="Straight Connector 11"/>
          <p:cNvCxnSpPr/>
          <p:nvPr/>
        </p:nvCxnSpPr>
        <p:spPr>
          <a:xfrm>
            <a:off x="3124200" y="186974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14800" y="1877709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181600"/>
            <a:ext cx="2523670" cy="109774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cxnSp>
        <p:nvCxnSpPr>
          <p:cNvPr id="9" name="Straight Connector 8"/>
          <p:cNvCxnSpPr/>
          <p:nvPr/>
        </p:nvCxnSpPr>
        <p:spPr>
          <a:xfrm>
            <a:off x="941696" y="5540992"/>
            <a:ext cx="228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764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Error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So for the class data:</a:t>
            </a:r>
          </a:p>
          <a:p>
            <a:pPr lvl="1"/>
            <a:r>
              <a:rPr lang="en-US" dirty="0" smtClean="0"/>
              <a:t>Mean = 87</a:t>
            </a:r>
          </a:p>
          <a:p>
            <a:pPr lvl="1"/>
            <a:r>
              <a:rPr lang="en-US" dirty="0" smtClean="0"/>
              <a:t>Standard deviation (S) = 8</a:t>
            </a:r>
          </a:p>
          <a:p>
            <a:endParaRPr lang="en-US" dirty="0" smtClean="0"/>
          </a:p>
          <a:p>
            <a:r>
              <a:rPr lang="en-US" dirty="0" smtClean="0"/>
              <a:t>1 </a:t>
            </a:r>
            <a:r>
              <a:rPr lang="en-US" dirty="0" err="1" smtClean="0"/>
              <a:t>s.d</a:t>
            </a:r>
            <a:r>
              <a:rPr lang="en-US" dirty="0" smtClean="0"/>
              <a:t>. would be (87 – 8) thru (87 + 8) or 81-95</a:t>
            </a:r>
          </a:p>
          <a:p>
            <a:pPr lvl="1"/>
            <a:r>
              <a:rPr lang="en-US" dirty="0" smtClean="0"/>
              <a:t>So, 68.3% of the data should fall between 81 and 95 </a:t>
            </a:r>
          </a:p>
          <a:p>
            <a:r>
              <a:rPr lang="en-US" dirty="0" smtClean="0"/>
              <a:t>2 </a:t>
            </a:r>
            <a:r>
              <a:rPr lang="en-US" dirty="0" err="1" smtClean="0"/>
              <a:t>s.d</a:t>
            </a:r>
            <a:r>
              <a:rPr lang="en-US" dirty="0" smtClean="0"/>
              <a:t>. would be (87 – 16) thru (87 + 16) or 71-103</a:t>
            </a:r>
          </a:p>
          <a:p>
            <a:pPr lvl="1"/>
            <a:r>
              <a:rPr lang="en-US" dirty="0" smtClean="0"/>
              <a:t>So</a:t>
            </a:r>
            <a:r>
              <a:rPr lang="en-US" dirty="0"/>
              <a:t>, </a:t>
            </a:r>
            <a:r>
              <a:rPr lang="en-US" dirty="0" smtClean="0"/>
              <a:t>95.4% </a:t>
            </a:r>
            <a:r>
              <a:rPr lang="en-US" dirty="0"/>
              <a:t>of the data should fall </a:t>
            </a:r>
            <a:r>
              <a:rPr lang="en-US"/>
              <a:t>between </a:t>
            </a:r>
            <a:r>
              <a:rPr lang="en-US" smtClean="0"/>
              <a:t>71 and </a:t>
            </a:r>
            <a:r>
              <a:rPr lang="en-US" dirty="0" smtClean="0"/>
              <a:t>103</a:t>
            </a:r>
            <a:endParaRPr lang="en-US" dirty="0"/>
          </a:p>
          <a:p>
            <a:r>
              <a:rPr lang="en-US" dirty="0" smtClean="0"/>
              <a:t>3 </a:t>
            </a:r>
            <a:r>
              <a:rPr lang="en-US" dirty="0" err="1" smtClean="0"/>
              <a:t>s.d.</a:t>
            </a:r>
            <a:r>
              <a:rPr lang="en-US" dirty="0" smtClean="0"/>
              <a:t> would be (87 – 24) thru (87 + 24) or 63-111</a:t>
            </a:r>
          </a:p>
          <a:p>
            <a:pPr lvl="1"/>
            <a:r>
              <a:rPr lang="en-US" dirty="0" smtClean="0"/>
              <a:t>So</a:t>
            </a:r>
            <a:r>
              <a:rPr lang="en-US" dirty="0"/>
              <a:t>, </a:t>
            </a:r>
            <a:r>
              <a:rPr lang="en-US" dirty="0" smtClean="0"/>
              <a:t>99.7% </a:t>
            </a:r>
            <a:r>
              <a:rPr lang="en-US" dirty="0"/>
              <a:t>of the data should fall between </a:t>
            </a:r>
            <a:r>
              <a:rPr lang="en-US" dirty="0" smtClean="0"/>
              <a:t>63 and 111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01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of Variability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Standard Error of the Mean (SEM)</a:t>
            </a:r>
          </a:p>
          <a:p>
            <a:pPr lvl="1"/>
            <a:r>
              <a:rPr lang="en-CA" sz="2200" dirty="0" smtClean="0"/>
              <a:t>Indication </a:t>
            </a:r>
            <a:r>
              <a:rPr lang="en-CA" sz="2200" dirty="0"/>
              <a:t>of </a:t>
            </a:r>
            <a:r>
              <a:rPr lang="en-CA" sz="2200" b="1" dirty="0">
                <a:solidFill>
                  <a:schemeClr val="accent6">
                    <a:lumMod val="50000"/>
                  </a:schemeClr>
                </a:solidFill>
              </a:rPr>
              <a:t>how well the mean of a sample (x) estimates the true mean of a population </a:t>
            </a:r>
            <a:r>
              <a:rPr lang="en-CA" sz="2200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l-GR" sz="2200" dirty="0">
                <a:solidFill>
                  <a:schemeClr val="accent6">
                    <a:lumMod val="50000"/>
                  </a:schemeClr>
                </a:solidFill>
              </a:rPr>
              <a:t>μ</a:t>
            </a:r>
            <a:r>
              <a:rPr lang="en-CA" sz="2200" dirty="0">
                <a:solidFill>
                  <a:schemeClr val="accent6">
                    <a:lumMod val="50000"/>
                  </a:schemeClr>
                </a:solidFill>
              </a:rPr>
              <a:t>)</a:t>
            </a:r>
          </a:p>
          <a:p>
            <a:endParaRPr lang="en-CA" sz="2400" dirty="0"/>
          </a:p>
          <a:p>
            <a:r>
              <a:rPr lang="en-CA" dirty="0"/>
              <a:t>Measure of accuracy, if the true mean is known</a:t>
            </a:r>
          </a:p>
          <a:p>
            <a:r>
              <a:rPr lang="en-CA" dirty="0"/>
              <a:t>Measure of precision, if true mean is not </a:t>
            </a:r>
            <a:r>
              <a:rPr lang="en-CA" dirty="0" smtClean="0"/>
              <a:t>known</a:t>
            </a:r>
          </a:p>
          <a:p>
            <a:pPr lvl="1"/>
            <a:r>
              <a:rPr lang="en-US" sz="2600" dirty="0" smtClean="0"/>
              <a:t>As SE grows smaller, the likelihood that the sample mean is an accurate estimate of the population mean increases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32642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2428892"/>
          </a:xfrm>
        </p:spPr>
        <p:txBody>
          <a:bodyPr>
            <a:normAutofit/>
          </a:bodyPr>
          <a:lstStyle/>
          <a:p>
            <a:r>
              <a:rPr lang="en-CA" sz="2400" b="1" dirty="0"/>
              <a:t>Accuracy</a:t>
            </a:r>
            <a:r>
              <a:rPr lang="en-CA" sz="2400" dirty="0"/>
              <a:t> – How close a measured value is to the </a:t>
            </a:r>
            <a:r>
              <a:rPr lang="en-CA" sz="2400" b="1" dirty="0"/>
              <a:t>actual (true) value</a:t>
            </a:r>
          </a:p>
          <a:p>
            <a:endParaRPr lang="en-CA" sz="2400" dirty="0"/>
          </a:p>
          <a:p>
            <a:r>
              <a:rPr lang="en-CA" sz="2400" b="1" dirty="0"/>
              <a:t>Precision</a:t>
            </a:r>
            <a:r>
              <a:rPr lang="en-CA" sz="2400" dirty="0"/>
              <a:t> – How close the measured values are </a:t>
            </a:r>
            <a:r>
              <a:rPr lang="en-CA" sz="2400" b="1" dirty="0"/>
              <a:t>to each other</a:t>
            </a:r>
            <a:r>
              <a:rPr lang="en-CA" sz="2400" dirty="0"/>
              <a:t>.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3214686"/>
            <a:ext cx="6610820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7694963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600" b="1" dirty="0"/>
              <a:t>Calculating Standard Error, 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1934" y="2249424"/>
            <a:ext cx="4786346" cy="239402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CA" sz="2400" dirty="0"/>
              <a:t>Calculate standard deviation</a:t>
            </a:r>
          </a:p>
          <a:p>
            <a:pPr marL="624078" indent="-514350">
              <a:buFont typeface="+mj-lt"/>
              <a:buAutoNum type="arabicPeriod"/>
            </a:pPr>
            <a:r>
              <a:rPr lang="en-CA" sz="2400" dirty="0"/>
              <a:t>Divide standard deviation by square root of sample size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357430"/>
            <a:ext cx="2857520" cy="1484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0355657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Calculating Standard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86800" cy="51785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/>
              <a:t>Using the same data from our Standard Deviation calculation:</a:t>
            </a:r>
          </a:p>
          <a:p>
            <a:pPr>
              <a:buNone/>
            </a:pPr>
            <a:r>
              <a:rPr lang="en-US" dirty="0" smtClean="0"/>
              <a:t>Mean = 87</a:t>
            </a:r>
          </a:p>
          <a:p>
            <a:pPr>
              <a:buNone/>
            </a:pPr>
            <a:r>
              <a:rPr lang="en-US" dirty="0" smtClean="0"/>
              <a:t>S = 8</a:t>
            </a:r>
          </a:p>
          <a:p>
            <a:pPr>
              <a:buNone/>
            </a:pPr>
            <a:r>
              <a:rPr lang="en-US" dirty="0" smtClean="0"/>
              <a:t>n = 10</a:t>
            </a:r>
          </a:p>
          <a:p>
            <a:pPr>
              <a:lnSpc>
                <a:spcPct val="6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60000"/>
              </a:lnSpc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SE</a:t>
            </a:r>
            <a:r>
              <a:rPr lang="en-US" baseline="-25000" dirty="0" smtClean="0"/>
              <a:t>X</a:t>
            </a:r>
            <a:r>
              <a:rPr lang="en-US" dirty="0" smtClean="0"/>
              <a:t> = 8/</a:t>
            </a:r>
            <a:r>
              <a:rPr lang="en-US" dirty="0" smtClean="0">
                <a:sym typeface="MS Reference 2"/>
              </a:rPr>
              <a:t> √10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ym typeface="MS Reference 2"/>
              </a:rPr>
              <a:t>	     = 2.52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>
                <a:sym typeface="MS Reference 2"/>
              </a:rPr>
              <a:t>	     = 2.5</a:t>
            </a:r>
            <a:endParaRPr lang="en-US" dirty="0" smtClean="0"/>
          </a:p>
          <a:p>
            <a:pPr>
              <a:lnSpc>
                <a:spcPct val="6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MS Reference 2"/>
              </a:rPr>
              <a:t>This means the measurements vary by </a:t>
            </a:r>
            <a:r>
              <a:rPr lang="en-US" dirty="0" smtClean="0">
                <a:ea typeface="MS Mincho"/>
                <a:cs typeface="Arial" pitchFamily="34" charset="0"/>
                <a:sym typeface="MS Reference 2"/>
              </a:rPr>
              <a:t>± 2.5 from the mean</a:t>
            </a:r>
            <a:endParaRPr lang="en-US" dirty="0">
              <a:cs typeface="Arial" pitchFamily="34" charset="0"/>
            </a:endParaRPr>
          </a:p>
        </p:txBody>
      </p:sp>
      <p:pic>
        <p:nvPicPr>
          <p:cNvPr id="9220" name="Picture 4" descr="http://ww2.tnstate.edu/ganter/BIO311-Ch6-Eq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2152" y="2362200"/>
            <a:ext cx="2133600" cy="10668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568952" y="4264152"/>
            <a:ext cx="3425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4"/>
              </a:rPr>
              <a:t>Bozeman video: Standard Error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9219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4471990" cy="36433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CA" b="1" dirty="0">
                <a:solidFill>
                  <a:schemeClr val="accent6">
                    <a:lumMod val="50000"/>
                  </a:schemeClr>
                </a:solidFill>
              </a:rPr>
              <a:t>How do we use Standard Error?</a:t>
            </a:r>
          </a:p>
          <a:p>
            <a:endParaRPr lang="en-CA" dirty="0"/>
          </a:p>
          <a:p>
            <a:pPr>
              <a:buNone/>
            </a:pPr>
            <a:r>
              <a:rPr lang="en-CA" b="1" dirty="0"/>
              <a:t>Create bar graph</a:t>
            </a:r>
          </a:p>
          <a:p>
            <a:r>
              <a:rPr lang="en-CA" sz="2400" dirty="0"/>
              <a:t>mean on Y-axis</a:t>
            </a:r>
          </a:p>
          <a:p>
            <a:r>
              <a:rPr lang="en-CA" sz="2400" dirty="0"/>
              <a:t>sample(s) on the X-axis</a:t>
            </a:r>
          </a:p>
          <a:p>
            <a:r>
              <a:rPr lang="en-CA" sz="2400" dirty="0"/>
              <a:t>chemical 1 mean = 30 cm</a:t>
            </a:r>
          </a:p>
          <a:p>
            <a:r>
              <a:rPr lang="en-CA" sz="2400" dirty="0"/>
              <a:t>chemical 2 mean = 50 cm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071546"/>
            <a:ext cx="3944747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96790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Scatter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the Fuel efficiency of a car related to Weight?</a:t>
            </a:r>
          </a:p>
          <a:p>
            <a:endParaRPr lang="en-US" dirty="0"/>
          </a:p>
          <a:p>
            <a:r>
              <a:rPr lang="en-US" dirty="0" smtClean="0"/>
              <a:t>Are smoking rates correlated with medium income?</a:t>
            </a:r>
          </a:p>
          <a:p>
            <a:endParaRPr lang="en-US" dirty="0"/>
          </a:p>
          <a:p>
            <a:r>
              <a:rPr lang="en-US" dirty="0" smtClean="0"/>
              <a:t>How are temperature and pressure related to a fixed volume?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7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3971924" cy="2428892"/>
          </a:xfrm>
        </p:spPr>
        <p:txBody>
          <a:bodyPr/>
          <a:lstStyle/>
          <a:p>
            <a:pPr>
              <a:buNone/>
            </a:pPr>
            <a:r>
              <a:rPr lang="en-CA" b="1" dirty="0"/>
              <a:t>Add error bars!</a:t>
            </a:r>
          </a:p>
          <a:p>
            <a:r>
              <a:rPr lang="en-CA" sz="2400" dirty="0"/>
              <a:t>± SE</a:t>
            </a:r>
          </a:p>
          <a:p>
            <a:r>
              <a:rPr lang="en-CA" sz="2400" dirty="0"/>
              <a:t>Indicate in figure caption that error bars represent standard error (SE)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142984"/>
            <a:ext cx="3929090" cy="463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8371587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06" y="1500174"/>
            <a:ext cx="4686304" cy="3071834"/>
          </a:xfrm>
        </p:spPr>
        <p:txBody>
          <a:bodyPr/>
          <a:lstStyle/>
          <a:p>
            <a:pPr>
              <a:buNone/>
            </a:pPr>
            <a:r>
              <a:rPr lang="en-CA" b="1" dirty="0"/>
              <a:t>Analyze</a:t>
            </a:r>
            <a:r>
              <a:rPr lang="en-CA" dirty="0"/>
              <a:t>!</a:t>
            </a:r>
          </a:p>
          <a:p>
            <a:r>
              <a:rPr lang="en-CA" sz="2400" dirty="0"/>
              <a:t>Look for overlap of error lines:</a:t>
            </a:r>
          </a:p>
          <a:p>
            <a:pPr lvl="1"/>
            <a:r>
              <a:rPr lang="en-CA" sz="2400" b="1" dirty="0">
                <a:solidFill>
                  <a:schemeClr val="accent6">
                    <a:lumMod val="50000"/>
                  </a:schemeClr>
                </a:solidFill>
              </a:rPr>
              <a:t>If they overlap</a:t>
            </a: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:  The difference is not significant</a:t>
            </a:r>
          </a:p>
          <a:p>
            <a:pPr lvl="1"/>
            <a:r>
              <a:rPr lang="en-CA" sz="2400" b="1" dirty="0">
                <a:solidFill>
                  <a:schemeClr val="accent6">
                    <a:lumMod val="50000"/>
                  </a:schemeClr>
                </a:solidFill>
              </a:rPr>
              <a:t>If they don’t overlap</a:t>
            </a: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:  </a:t>
            </a:r>
            <a:br>
              <a:rPr lang="en-CA" sz="24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The difference </a:t>
            </a:r>
            <a:r>
              <a:rPr lang="en-CA" sz="2400" u="sng" dirty="0">
                <a:solidFill>
                  <a:schemeClr val="accent6">
                    <a:lumMod val="50000"/>
                  </a:schemeClr>
                </a:solidFill>
              </a:rPr>
              <a:t>may</a:t>
            </a:r>
            <a:r>
              <a:rPr lang="en-CA" sz="2400" dirty="0">
                <a:solidFill>
                  <a:schemeClr val="accent6">
                    <a:lumMod val="50000"/>
                  </a:schemeClr>
                </a:solidFill>
              </a:rPr>
              <a:t> be significant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142984"/>
            <a:ext cx="3929090" cy="4636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737894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14818"/>
            <a:ext cx="8229600" cy="2359718"/>
          </a:xfrm>
        </p:spPr>
        <p:txBody>
          <a:bodyPr/>
          <a:lstStyle/>
          <a:p>
            <a:pPr>
              <a:buNone/>
            </a:pPr>
            <a:r>
              <a:rPr lang="en-CA" b="1" dirty="0"/>
              <a:t>Which is a valid statement?</a:t>
            </a:r>
          </a:p>
          <a:p>
            <a:r>
              <a:rPr lang="en-CA" sz="2400" dirty="0"/>
              <a:t>Fish2Whale food caused the most fish growth</a:t>
            </a:r>
          </a:p>
          <a:p>
            <a:r>
              <a:rPr lang="en-CA" sz="2400" dirty="0"/>
              <a:t>Fish2Whale food caused more fish growth than did Budget </a:t>
            </a:r>
            <a:r>
              <a:rPr lang="en-CA" sz="2400" dirty="0" err="1"/>
              <a:t>Fude</a:t>
            </a:r>
            <a:endParaRPr lang="en-CA" sz="2400" dirty="0"/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642918"/>
            <a:ext cx="546460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57158" y="4429132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FF0000"/>
                </a:solidFill>
                <a:sym typeface="Wingdings"/>
              </a:rPr>
              <a:t></a:t>
            </a:r>
            <a:endParaRPr lang="en-CA" sz="6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4929198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00B050"/>
                </a:solidFill>
                <a:sym typeface="Wingdings"/>
              </a:rPr>
              <a:t></a:t>
            </a:r>
            <a:endParaRPr lang="en-CA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023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43546" y="1142984"/>
            <a:ext cx="3614734" cy="43251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CA" b="1" dirty="0"/>
              <a:t>Statements</a:t>
            </a:r>
            <a:r>
              <a:rPr lang="en-CA" dirty="0"/>
              <a:t>: 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/>
              <a:t>In all four regions, more males exhibited the trait measured than did females. </a:t>
            </a:r>
          </a:p>
          <a:p>
            <a:pPr>
              <a:buFont typeface="Arial" pitchFamily="34" charset="0"/>
              <a:buChar char="•"/>
            </a:pPr>
            <a:endParaRPr lang="en-CA" sz="2400" dirty="0"/>
          </a:p>
          <a:p>
            <a:pPr>
              <a:buFont typeface="Arial" pitchFamily="34" charset="0"/>
              <a:buChar char="•"/>
            </a:pPr>
            <a:r>
              <a:rPr lang="en-CA" sz="2400" dirty="0"/>
              <a:t>More males in region 3 exhibited the measured trait than did females </a:t>
            </a:r>
          </a:p>
          <a:p>
            <a:endParaRPr lang="en-CA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8"/>
            <a:ext cx="413385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100670" y="1393866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FF0000"/>
                </a:solidFill>
                <a:sym typeface="Wingdings"/>
              </a:rPr>
              <a:t></a:t>
            </a:r>
            <a:endParaRPr lang="en-CA" sz="6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29232" y="3378599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00B050"/>
                </a:solidFill>
                <a:sym typeface="Wingdings"/>
              </a:rPr>
              <a:t></a:t>
            </a:r>
            <a:endParaRPr lang="en-CA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4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6314" y="785794"/>
            <a:ext cx="4143404" cy="557216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CA" b="1" dirty="0"/>
              <a:t>Mean belief scores for misleading ads </a:t>
            </a:r>
          </a:p>
          <a:p>
            <a:pPr lvl="1"/>
            <a:r>
              <a:rPr lang="en-CA" dirty="0" err="1"/>
              <a:t>vmPFC</a:t>
            </a:r>
            <a:r>
              <a:rPr lang="en-CA" dirty="0"/>
              <a:t> = damage to </a:t>
            </a:r>
            <a:r>
              <a:rPr lang="en-CA" dirty="0" err="1"/>
              <a:t>ventromedial</a:t>
            </a:r>
            <a:r>
              <a:rPr lang="en-CA" dirty="0"/>
              <a:t> prefrontal cortex</a:t>
            </a:r>
          </a:p>
          <a:p>
            <a:pPr lvl="1">
              <a:buNone/>
            </a:pPr>
            <a:r>
              <a:rPr lang="en-CA" dirty="0"/>
              <a:t> </a:t>
            </a:r>
          </a:p>
          <a:p>
            <a:pPr lvl="1"/>
            <a:r>
              <a:rPr lang="en-CA" dirty="0"/>
              <a:t>BDC = brain damaged comparison group </a:t>
            </a:r>
          </a:p>
          <a:p>
            <a:pPr>
              <a:buNone/>
            </a:pPr>
            <a:endParaRPr lang="en-CA" dirty="0"/>
          </a:p>
          <a:p>
            <a:pPr>
              <a:buNone/>
            </a:pPr>
            <a:r>
              <a:rPr lang="en-CA" b="1" dirty="0"/>
              <a:t>Statements</a:t>
            </a:r>
            <a:r>
              <a:rPr lang="en-CA" dirty="0"/>
              <a:t>: </a:t>
            </a:r>
          </a:p>
          <a:p>
            <a:pPr marL="624078" indent="-514350">
              <a:buFont typeface="+mj-lt"/>
              <a:buAutoNum type="arabicPeriod"/>
            </a:pPr>
            <a:r>
              <a:rPr lang="en-CA" dirty="0"/>
              <a:t>The </a:t>
            </a:r>
            <a:r>
              <a:rPr lang="en-CA" dirty="0" err="1"/>
              <a:t>vmPFC</a:t>
            </a:r>
            <a:r>
              <a:rPr lang="en-CA" dirty="0"/>
              <a:t> group identified fewer ads as misleading than did the normal group </a:t>
            </a:r>
          </a:p>
          <a:p>
            <a:pPr marL="624078" indent="-514350">
              <a:buFont typeface="+mj-lt"/>
              <a:buAutoNum type="arabicPeriod"/>
            </a:pPr>
            <a:endParaRPr lang="en-CA" dirty="0"/>
          </a:p>
          <a:p>
            <a:pPr marL="624078" indent="-514350">
              <a:buFont typeface="+mj-lt"/>
              <a:buAutoNum type="arabicPeriod"/>
            </a:pPr>
            <a:r>
              <a:rPr lang="en-CA" dirty="0"/>
              <a:t>The BDC group identified more ads as misleading than did the normal group. </a:t>
            </a:r>
          </a:p>
        </p:txBody>
      </p:sp>
      <p:pic>
        <p:nvPicPr>
          <p:cNvPr id="266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4" y="928670"/>
            <a:ext cx="4114800" cy="526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 rot="16200000">
            <a:off x="-1887052" y="3086053"/>
            <a:ext cx="4572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dirty="0"/>
              <a:t># of ads identified as misleading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786314" y="4714884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FF0000"/>
                </a:solidFill>
                <a:sym typeface="Wingdings"/>
              </a:rPr>
              <a:t></a:t>
            </a:r>
            <a:endParaRPr lang="en-CA" sz="6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4876" y="3357562"/>
            <a:ext cx="785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6000" dirty="0">
                <a:solidFill>
                  <a:srgbClr val="00B050"/>
                </a:solidFill>
                <a:sym typeface="Wingdings"/>
              </a:rPr>
              <a:t></a:t>
            </a:r>
            <a:endParaRPr lang="en-CA" sz="60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890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4038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Consider these 3 plant populations: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Content Placeholder 3" descr="https://farm6.staticflickr.com/5540/14018655470_ef6cdf4740_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0"/>
            <a:ext cx="48006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4343400" y="197346"/>
            <a:ext cx="4572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When two SEM </a:t>
            </a:r>
            <a:r>
              <a:rPr lang="en-US" dirty="0"/>
              <a:t>error bars </a:t>
            </a:r>
            <a:r>
              <a:rPr lang="en-US" dirty="0">
                <a:solidFill>
                  <a:srgbClr val="FF0000"/>
                </a:solidFill>
              </a:rPr>
              <a:t>don't overlap at all </a:t>
            </a:r>
            <a:r>
              <a:rPr lang="en-US" dirty="0"/>
              <a:t>(like Pop. 1 and Pop. 3</a:t>
            </a:r>
            <a:r>
              <a:rPr lang="en-US" dirty="0" smtClean="0"/>
              <a:t>), and they are representing +/- 2 SEM, </a:t>
            </a:r>
            <a:r>
              <a:rPr lang="en-US" dirty="0"/>
              <a:t>then you can be </a:t>
            </a:r>
            <a:r>
              <a:rPr lang="en-US" dirty="0" smtClean="0"/>
              <a:t>95% confident </a:t>
            </a:r>
            <a:r>
              <a:rPr lang="en-US" dirty="0"/>
              <a:t>there </a:t>
            </a:r>
            <a:r>
              <a:rPr lang="en-US" i="1" dirty="0"/>
              <a:t>is</a:t>
            </a:r>
            <a:r>
              <a:rPr lang="en-US" dirty="0"/>
              <a:t> a </a:t>
            </a:r>
            <a:r>
              <a:rPr lang="en-US" dirty="0" smtClean="0">
                <a:solidFill>
                  <a:srgbClr val="0070C0"/>
                </a:solidFill>
              </a:rPr>
              <a:t>significant </a:t>
            </a:r>
            <a:r>
              <a:rPr lang="en-US" dirty="0">
                <a:solidFill>
                  <a:srgbClr val="0070C0"/>
                </a:solidFill>
              </a:rPr>
              <a:t>difference </a:t>
            </a:r>
            <a:r>
              <a:rPr lang="en-US" dirty="0"/>
              <a:t>between the two populations </a:t>
            </a:r>
            <a:r>
              <a:rPr lang="en-US" dirty="0" smtClean="0"/>
              <a:t>(you can do other statistical tests to affirm this). (You can say, “the </a:t>
            </a:r>
            <a:r>
              <a:rPr lang="en-US" dirty="0"/>
              <a:t>difference </a:t>
            </a:r>
            <a:r>
              <a:rPr lang="en-US" dirty="0" smtClean="0"/>
              <a:t>between Pop</a:t>
            </a:r>
            <a:r>
              <a:rPr lang="en-US" dirty="0"/>
              <a:t>. 1 and Pop. 3 is </a:t>
            </a:r>
            <a:r>
              <a:rPr lang="en-US" dirty="0" smtClean="0"/>
              <a:t>significant at p&lt;0.05”.)</a:t>
            </a:r>
          </a:p>
          <a:p>
            <a:endParaRPr lang="en-US" i="1" dirty="0" smtClean="0"/>
          </a:p>
          <a:p>
            <a:r>
              <a:rPr lang="en-US" dirty="0" smtClean="0"/>
              <a:t>When </a:t>
            </a:r>
            <a:r>
              <a:rPr lang="en-US" dirty="0"/>
              <a:t>the </a:t>
            </a:r>
            <a:r>
              <a:rPr lang="en-US" dirty="0" smtClean="0"/>
              <a:t>+/- 2 SEM error </a:t>
            </a:r>
            <a:r>
              <a:rPr lang="en-US" dirty="0"/>
              <a:t>bars </a:t>
            </a:r>
            <a:r>
              <a:rPr lang="en-US" i="1" dirty="0" smtClean="0">
                <a:solidFill>
                  <a:srgbClr val="FF0000"/>
                </a:solidFill>
              </a:rPr>
              <a:t>do overlap </a:t>
            </a:r>
            <a:r>
              <a:rPr lang="en-US" dirty="0">
                <a:solidFill>
                  <a:srgbClr val="FF0000"/>
                </a:solidFill>
              </a:rPr>
              <a:t>but </a:t>
            </a:r>
            <a:r>
              <a:rPr lang="en-US" i="1" dirty="0">
                <a:solidFill>
                  <a:srgbClr val="FF0000"/>
                </a:solidFill>
              </a:rPr>
              <a:t>don't overlap the mean</a:t>
            </a:r>
            <a:r>
              <a:rPr lang="en-US" i="1" dirty="0"/>
              <a:t> </a:t>
            </a:r>
            <a:r>
              <a:rPr lang="en-US" dirty="0"/>
              <a:t>then </a:t>
            </a:r>
            <a:r>
              <a:rPr lang="en-US" dirty="0">
                <a:solidFill>
                  <a:srgbClr val="0070C0"/>
                </a:solidFill>
              </a:rPr>
              <a:t>you don't really know without a test--it might be or might not be a significant difference</a:t>
            </a:r>
            <a:r>
              <a:rPr lang="en-US" dirty="0"/>
              <a:t>.  Comparing </a:t>
            </a:r>
            <a:r>
              <a:rPr lang="en-US" dirty="0" smtClean="0"/>
              <a:t>Pop</a:t>
            </a:r>
            <a:r>
              <a:rPr lang="en-US" dirty="0"/>
              <a:t>. 2 and </a:t>
            </a:r>
            <a:r>
              <a:rPr lang="en-US" dirty="0" smtClean="0"/>
              <a:t>Pop</a:t>
            </a:r>
            <a:r>
              <a:rPr lang="en-US" dirty="0"/>
              <a:t>. 3 is this type of situation.  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Finally, if </a:t>
            </a:r>
            <a:r>
              <a:rPr lang="en-US" dirty="0"/>
              <a:t>the error bars </a:t>
            </a:r>
            <a:r>
              <a:rPr lang="en-US" dirty="0">
                <a:solidFill>
                  <a:srgbClr val="FF0000"/>
                </a:solidFill>
              </a:rPr>
              <a:t>overlap </a:t>
            </a:r>
            <a:r>
              <a:rPr lang="en-US" i="1" dirty="0" smtClean="0">
                <a:solidFill>
                  <a:srgbClr val="FF0000"/>
                </a:solidFill>
              </a:rPr>
              <a:t>and</a:t>
            </a:r>
            <a:r>
              <a:rPr lang="en-US" dirty="0" smtClean="0">
                <a:solidFill>
                  <a:srgbClr val="FF0000"/>
                </a:solidFill>
              </a:rPr>
              <a:t> that overlap includes </a:t>
            </a:r>
            <a:r>
              <a:rPr lang="en-US" dirty="0">
                <a:solidFill>
                  <a:srgbClr val="FF0000"/>
                </a:solidFill>
              </a:rPr>
              <a:t>the </a:t>
            </a:r>
            <a:r>
              <a:rPr lang="en-US" dirty="0" smtClean="0">
                <a:solidFill>
                  <a:srgbClr val="FF0000"/>
                </a:solidFill>
              </a:rPr>
              <a:t>means,</a:t>
            </a:r>
            <a:r>
              <a:rPr lang="en-US" dirty="0" smtClean="0"/>
              <a:t> then </a:t>
            </a:r>
            <a:r>
              <a:rPr lang="en-US" dirty="0"/>
              <a:t>you can be </a:t>
            </a:r>
            <a:r>
              <a:rPr lang="en-US" dirty="0" smtClean="0"/>
              <a:t>fairly confident </a:t>
            </a:r>
            <a:r>
              <a:rPr lang="en-US" dirty="0">
                <a:solidFill>
                  <a:srgbClr val="0070C0"/>
                </a:solidFill>
              </a:rPr>
              <a:t>there is no real difference</a:t>
            </a:r>
            <a:r>
              <a:rPr lang="en-US" dirty="0"/>
              <a:t>.  This is the situation comparing </a:t>
            </a:r>
            <a:r>
              <a:rPr lang="en-US" dirty="0" smtClean="0"/>
              <a:t>Pop. </a:t>
            </a:r>
            <a:r>
              <a:rPr lang="en-US" dirty="0"/>
              <a:t>1 and </a:t>
            </a:r>
            <a:r>
              <a:rPr lang="en-US" dirty="0" smtClean="0"/>
              <a:t>Pop </a:t>
            </a:r>
            <a:r>
              <a:rPr lang="en-US" dirty="0"/>
              <a:t>2.  </a:t>
            </a:r>
          </a:p>
        </p:txBody>
      </p:sp>
    </p:spTree>
    <p:extLst>
      <p:ext uri="{BB962C8B-B14F-4D97-AF65-F5344CB8AC3E}">
        <p14:creationId xmlns:p14="http://schemas.microsoft.com/office/powerpoint/2010/main" val="141217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82" y="381000"/>
            <a:ext cx="8782608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400" y="44958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So much overlap, may not be significantly different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8800" y="2819400"/>
            <a:ext cx="1447800" cy="15240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1295400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Little overlap, likely to be significantly different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17673" y="2438400"/>
            <a:ext cx="1447800" cy="1524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80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5" grpId="0"/>
      <p:bldP spid="6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here's nothing like error bar humor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85800"/>
            <a:ext cx="6781800" cy="49764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991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Have summer lake water temps increased over the last ten years?</a:t>
            </a:r>
          </a:p>
          <a:p>
            <a:endParaRPr lang="en-US" dirty="0"/>
          </a:p>
          <a:p>
            <a:r>
              <a:rPr lang="en-US" dirty="0" smtClean="0"/>
              <a:t>How have the height of humans changes over the past century?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81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Does your question ask about the variability of a group of data points?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Such as the range of the data , the shape of the distribution, or what is the center of the data. </a:t>
            </a:r>
            <a:r>
              <a:rPr lang="en-US" dirty="0" smtClean="0">
                <a:solidFill>
                  <a:srgbClr val="FF0000"/>
                </a:solidFill>
              </a:rPr>
              <a:t>Use Histograms, Dot plots or Box plot</a:t>
            </a:r>
          </a:p>
          <a:p>
            <a:r>
              <a:rPr lang="en-US" dirty="0" smtClean="0"/>
              <a:t>Examples:</a:t>
            </a:r>
            <a:endParaRPr lang="en-US" dirty="0"/>
          </a:p>
          <a:p>
            <a:r>
              <a:rPr lang="en-US" dirty="0" smtClean="0"/>
              <a:t>Do all high tides rise to the same height?</a:t>
            </a:r>
          </a:p>
          <a:p>
            <a:r>
              <a:rPr lang="en-US" dirty="0" smtClean="0"/>
              <a:t>What is the range and distribution of the incomes in the United States?</a:t>
            </a:r>
          </a:p>
          <a:p>
            <a:r>
              <a:rPr lang="en-US" dirty="0" smtClean="0"/>
              <a:t>How variable are wind speeds in Blaine?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70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Histograms</a:t>
            </a:r>
            <a:endParaRPr lang="en-US" dirty="0"/>
          </a:p>
        </p:txBody>
      </p:sp>
      <p:pic>
        <p:nvPicPr>
          <p:cNvPr id="1026" name="Picture 2" descr="http://www.vertex42.com/ExcelArticles/mc/Images/ScreenCaptures/SalesForecast-Histogra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909393"/>
            <a:ext cx="4756537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labs.physics.dur.ac.uk/skills/skills/images/histogram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4227" y="3962400"/>
            <a:ext cx="4187439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712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these graphs if you are comparing single numbers.</a:t>
            </a:r>
            <a:endParaRPr lang="en-US" dirty="0"/>
          </a:p>
          <a:p>
            <a:r>
              <a:rPr lang="en-US" dirty="0" smtClean="0"/>
              <a:t>Such as Median, Mean, or Total.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Was the snowfall greater this year compared to last winter? </a:t>
            </a:r>
          </a:p>
          <a:p>
            <a:r>
              <a:rPr lang="en-US" dirty="0" smtClean="0"/>
              <a:t>How do Median incomes in the U.S. compare to the median incomes in Sweden?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Graphs</a:t>
            </a:r>
            <a:endParaRPr lang="en-US" dirty="0"/>
          </a:p>
        </p:txBody>
      </p:sp>
      <p:pic>
        <p:nvPicPr>
          <p:cNvPr id="2050" name="Picture 2" descr="http://wikieducator.org/images/c/c7/Bargrap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09800"/>
            <a:ext cx="4267200" cy="2758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enchantedlearning.com/math/graphs/bargraph/gifs/example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982" y="2362200"/>
            <a:ext cx="3514725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7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 smtClean="0"/>
              <a:t>AP Biology Intro to Statistic</a:t>
            </a:r>
            <a:endParaRPr lang="en-US" dirty="0"/>
          </a:p>
        </p:txBody>
      </p:sp>
      <p:pic>
        <p:nvPicPr>
          <p:cNvPr id="4" name="Picture 3" descr="Convinci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43200"/>
            <a:ext cx="8458200" cy="38861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861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1735</Words>
  <Application>Microsoft Office PowerPoint</Application>
  <PresentationFormat>On-screen Show (4:3)</PresentationFormat>
  <Paragraphs>442</Paragraphs>
  <Slides>37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MS Mincho</vt:lpstr>
      <vt:lpstr>Arial</vt:lpstr>
      <vt:lpstr>Calibri</vt:lpstr>
      <vt:lpstr>MS Reference 2</vt:lpstr>
      <vt:lpstr>Wingdings</vt:lpstr>
      <vt:lpstr>Office Theme</vt:lpstr>
      <vt:lpstr>TYPES OF GRAPHS</vt:lpstr>
      <vt:lpstr> Does it ask if there is a correlation? Are two numbers or factors correlated </vt:lpstr>
      <vt:lpstr>Scatter plots</vt:lpstr>
      <vt:lpstr>Line Graphs</vt:lpstr>
      <vt:lpstr>Does your question ask about the variability of a group of data points?</vt:lpstr>
      <vt:lpstr>Histograms</vt:lpstr>
      <vt:lpstr>Bar Graphs</vt:lpstr>
      <vt:lpstr>Bar Graphs</vt:lpstr>
      <vt:lpstr>AP Biology Intro to Statistic</vt:lpstr>
      <vt:lpstr>Beware the Danger of Averages!</vt:lpstr>
      <vt:lpstr>Statistics</vt:lpstr>
      <vt:lpstr>Measures of Central Tendencies</vt:lpstr>
      <vt:lpstr>Measures of Average</vt:lpstr>
      <vt:lpstr>Measures of Average</vt:lpstr>
      <vt:lpstr>Measures of Variability</vt:lpstr>
      <vt:lpstr>PowerPoint Presentation</vt:lpstr>
      <vt:lpstr>PowerPoint Presentation</vt:lpstr>
      <vt:lpstr>PowerPoint Presentation</vt:lpstr>
      <vt:lpstr>PowerPoint Presentation</vt:lpstr>
      <vt:lpstr>Calculating Standard Deviation</vt:lpstr>
      <vt:lpstr>Calculating Standard Deviation</vt:lpstr>
      <vt:lpstr>Calculating Standard Deviation</vt:lpstr>
      <vt:lpstr>Calculating Standard Deviation</vt:lpstr>
      <vt:lpstr>Calculating Standard Error</vt:lpstr>
      <vt:lpstr>Measures of Variability</vt:lpstr>
      <vt:lpstr>PowerPoint Presentation</vt:lpstr>
      <vt:lpstr>Calculating Standard Error, SE</vt:lpstr>
      <vt:lpstr>Calculating Standard Error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Consider these 3 plant populations: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Novak, Kendrick</cp:lastModifiedBy>
  <cp:revision>28</cp:revision>
  <dcterms:created xsi:type="dcterms:W3CDTF">2014-09-22T17:15:36Z</dcterms:created>
  <dcterms:modified xsi:type="dcterms:W3CDTF">2017-09-11T15:16:58Z</dcterms:modified>
</cp:coreProperties>
</file>